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50" Type="http://schemas.openxmlformats.org/officeDocument/2006/relationships/viewProps" Target="viewProps.xml" /><Relationship Id="rId49" Type="http://schemas.openxmlformats.org/officeDocument/2006/relationships/presProps" Target="presProps.xml" /><Relationship Id="rId1" Type="http://schemas.openxmlformats.org/officeDocument/2006/relationships/slideMaster" Target="slideMasters/slideMaster1.xml" /><Relationship Id="rId52" Type="http://schemas.openxmlformats.org/officeDocument/2006/relationships/tableStyles" Target="tableStyles.xml" /><Relationship Id="rId5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jp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The thicker a cancer becomes, the more likely it is to spread to lymph nodes</a:t>
            </a:r>
          </a:p>
        </p:txBody>
      </p:sp>
      <p:pic>
        <p:nvPicPr>
          <p:cNvPr descr="https://deidt7p41jzcy.cloudfront.net/tumor25a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Cancer cells can then begin to grow inside the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also categorized by whether there is spread to the lymph nodes.</a:t>
            </a:r>
          </a:p>
          <a:p>
            <a:pPr lvl="0"/>
            <a:r>
              <a:rPr/>
              <a:t>N0 cancers have not spread to the lymph nodes</a:t>
            </a:r>
          </a:p>
          <a:p>
            <a:pPr lvl="0"/>
            <a:r>
              <a:rPr/>
              <a:t>N1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PET scan</a:t>
            </a:r>
          </a:p>
        </p:txBody>
      </p:sp>
      <p:sp>
        <p:nvSpPr>
          <p:cNvPr id="4" name="Text Placeholder 3"/>
          <p:cNvSpPr>
            <a:spLocks noGrp="1"/>
          </p:cNvSpPr>
          <p:nvPr>
            <p:ph idx="2" sz="half" type="body"/>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small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Surgery removes the top of the stomach and a portion of the esophagus</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However, with locally-advanced cancers, there is a risk that small amounts of cancer could be left behind at the time of surgery</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8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6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2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For these patients, it is helpful to start with therapy </a:t>
            </a:r>
            <a:r>
              <a:rPr i="1"/>
              <a:t>before</a:t>
            </a:r>
            <a:r>
              <a:rPr/>
              <a:t> surgery that will shrink the cancer.</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a:t>
            </a:r>
          </a:p>
        </p:txBody>
      </p:sp>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They they treated the two groups with two different treatment strategies.</a:t>
            </a:r>
            <a:b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Surgery Group</a:t>
            </a:r>
          </a:p>
          <a:p>
            <a:pPr lvl="0" indent="0" marL="0">
              <a:buNone/>
            </a:pPr>
            <a:r>
              <a:rPr/>
              <a:t>Surgery Alone</a:t>
            </a:r>
          </a:p>
        </p:txBody>
      </p:sp>
      <mc:AlternateContent xmlns:mc="http://schemas.openxmlformats.org/markup-compatibility/2006">
        <mc:Choice xmlns:a14="http://schemas.microsoft.com/office/drawing/2010/main" Requires="a14">
          <p:sp>
            <p:nvSpPr>
              <p:cNvPr id="4" name="Content Placeholder 3"/>
              <p:cNvSpPr>
                <a:spLocks noGrp="1"/>
              </p:cNvSpPr>
              <p:nvPr>
                <p:ph idx="2" sz="half"/>
              </p:nvPr>
            </p:nvSpPr>
            <p:spPr/>
            <p:txBody>
              <a:bodyPr/>
              <a:lstStyle/>
              <a:p>
                <a:pPr lvl="0" indent="0" marL="0">
                  <a:buNone/>
                </a:pPr>
                <a:r>
                  <a:rPr b="1"/>
                  <a:t>Chemo + Radiation Group</a:t>
                </a:r>
              </a:p>
              <a:p>
                <a:pPr lvl="0" indent="0" marL="0">
                  <a:buNone/>
                </a:pPr>
                <a:r>
                  <a:rPr/>
                  <a:t>Chemotherapy + Radiation </a:t>
                </a:r>
                <a14:m>
                  <m:oMath xmlns:m="http://schemas.openxmlformats.org/officeDocument/2006/math">
                    <m:r>
                      <m:rPr>
                        <m:sty m:val="p"/>
                      </m:rPr>
                      <m:t>→</m:t>
                    </m:r>
                  </m:oMath>
                </a14:m>
                <a:r>
                  <a:rPr/>
                  <a:t>Surgery</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br/>
            <a:r>
              <a:rPr/>
              <a:t>Chemotherapy and radiation were administered together over six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a:t>
            </a:r>
          </a:p>
        </p:txBody>
      </p:sp>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Surgery Group</a:t>
            </a:r>
          </a:p>
          <a:p>
            <a:pPr lvl="0" indent="0" marL="0">
              <a:buNone/>
            </a:pPr>
            <a:r>
              <a:rPr/>
              <a:t>Surgery Alone</a:t>
            </a:r>
          </a:p>
        </p:txBody>
      </p:sp>
      <mc:AlternateContent xmlns:mc="http://schemas.openxmlformats.org/markup-compatibility/2006">
        <mc:Choice xmlns:a14="http://schemas.microsoft.com/office/drawing/2010/main" Requires="a14">
          <p:sp>
            <p:nvSpPr>
              <p:cNvPr id="4" name="Content Placeholder 3"/>
              <p:cNvSpPr>
                <a:spLocks noGrp="1"/>
              </p:cNvSpPr>
              <p:nvPr>
                <p:ph idx="2" sz="half"/>
              </p:nvPr>
            </p:nvSpPr>
            <p:spPr/>
            <p:txBody>
              <a:bodyPr/>
              <a:lstStyle/>
              <a:p>
                <a:pPr lvl="0" indent="0" marL="0">
                  <a:buNone/>
                </a:pPr>
                <a:r>
                  <a:rPr b="1"/>
                  <a:t>Chemo + Radiation Group</a:t>
                </a:r>
              </a:p>
              <a:p>
                <a:pPr lvl="0" indent="0" marL="0">
                  <a:buNone/>
                </a:pPr>
                <a:r>
                  <a:rPr/>
                  <a:t>Chemotherapy + Radiation </a:t>
                </a:r>
                <a14:m>
                  <m:oMath xmlns:m="http://schemas.openxmlformats.org/officeDocument/2006/math">
                    <m:r>
                      <m:rPr>
                        <m:sty m:val="p"/>
                      </m:rPr>
                      <m:t>→</m:t>
                    </m:r>
                  </m:oMath>
                </a14:m>
                <a:r>
                  <a:rPr/>
                  <a:t>Surgery</a:t>
                </a:r>
              </a:p>
              <a:p>
                <a:pPr lvl="0"/>
                <a:r>
                  <a:rPr/>
                  <a:t>Longer survival</a:t>
                </a:r>
              </a:p>
              <a:p>
                <a:pPr lvl="0"/>
                <a:r>
                  <a:rPr/>
                  <a:t>Fewer cancer recurrences</a:t>
                </a:r>
              </a:p>
            </p:txBody>
          </p:sp>
        </mc:Choice>
      </mc:AlternateContent>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br/>
            <a:r>
              <a:rPr/>
              <a:t>This scientific study was called the </a:t>
            </a:r>
            <a:r>
              <a:rPr b="1"/>
              <a:t>CROSS</a:t>
            </a:r>
            <a:r>
              <a:rPr/>
              <a:t> trial.</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The radiation attacks the cancer, but it can also cause irritation of the lining of the esophagus.</a:t>
            </a:r>
          </a:p>
          <a:p>
            <a:pPr lvl="0" indent="0" marL="0">
              <a:buNone/>
            </a:pPr>
            <a:r>
              <a:rPr/>
              <a:t>This irritation can make swallowing more challenging the last two weeks of therapy.</a:t>
            </a:r>
          </a:p>
          <a:p>
            <a:pPr lvl="0" indent="0" marL="0">
              <a:buNone/>
            </a:pPr>
            <a:r>
              <a:rPr/>
              <a:t>A feeding tube can sometime be required to help with hydration and nutrition.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 Combinations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Staging is important in order to find the right treatment for a particular patient</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Chemotherapy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 There are several options:</a:t>
            </a:r>
          </a:p>
          <a:p>
            <a:pPr lvl="0"/>
            <a:r>
              <a:rPr/>
              <a:t>Peripheral IVs in the hand</a:t>
            </a:r>
          </a:p>
          <a:p>
            <a:pPr lvl="0"/>
            <a:r>
              <a:rPr/>
              <a:t>PICC line (Peripheral Inserted Central Catheter)</a:t>
            </a:r>
          </a:p>
          <a:p>
            <a:pPr lvl="0"/>
            <a:r>
              <a:rPr/>
              <a:t>Central Venous Port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p:nvPr>
        </p:nvSpPr>
        <p:spPr/>
        <p:txBody>
          <a:bodyPr/>
          <a:lstStyle/>
          <a:p>
            <a:pPr lvl="0" indent="0" marL="0">
              <a:buNone/>
            </a:pPr>
            <a:r>
              <a:rPr/>
              <a:t>Some patients with good veins can be treated with an intravenous line placed in the hand or arm for each dose of chemotherapy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Several weeks after the completion of preoperative therapy, a CT or PET scan will be performed</a:t>
            </a:r>
          </a:p>
          <a:p>
            <a:pPr lvl="0" indent="0" marL="0">
              <a:buNone/>
            </a:pPr>
            <a:r>
              <a:rPr/>
              <a:t>Surgery is typically performed 4-8 weeks after therapy, once recovery is complete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1600200"/>
                <a:gridCol w="6629400"/>
              </a:tblGrid>
              <a:tr h="0">
                <a:tc>
                  <a:txBody>
                    <a:bodyPr/>
                    <a:lstStyle/>
                    <a:p>
                      <a:pPr lvl="0" indent="0" marL="0">
                        <a:buNone/>
                      </a:pPr>
                      <a:r>
                        <a:rPr b="1"/>
                        <a:t>T</a:t>
                      </a:r>
                    </a:p>
                  </a:txBody>
                </a:tc>
                <a:tc>
                  <a:txBody>
                    <a:bodyPr/>
                    <a:lstStyle/>
                    <a:p>
                      <a:pPr lvl="0" indent="0" marL="0">
                        <a:buNone/>
                      </a:pPr>
                      <a:r>
                        <a:rPr b="1"/>
                        <a:t>Tumor</a:t>
                      </a:r>
                      <a:r>
                        <a:rPr/>
                        <a:t> - How deep has cancer grown into the wall of the esophagus?</a:t>
                      </a:r>
                    </a:p>
                  </a:txBody>
                </a:tc>
              </a:tr>
              <a:tr h="0">
                <a:tc>
                  <a:txBody>
                    <a:bodyPr/>
                    <a:lstStyle/>
                    <a:p>
                      <a:pPr lvl="0" indent="0" marL="0">
                        <a:buNone/>
                      </a:pPr>
                      <a:r>
                        <a:rPr b="1"/>
                        <a:t>N</a:t>
                      </a:r>
                    </a:p>
                  </a:txBody>
                </a:tc>
                <a:tc>
                  <a:txBody>
                    <a:bodyPr/>
                    <a:lstStyle/>
                    <a:p>
                      <a:pPr lvl="0" indent="0" marL="0">
                        <a:buNone/>
                      </a:pPr>
                      <a:r>
                        <a:rPr b="1"/>
                        <a:t>Nodes</a:t>
                      </a:r>
                      <a:r>
                        <a:rPr/>
                        <a:t> - Has cancer spread to the lymph nodes?</a:t>
                      </a:r>
                    </a:p>
                  </a:txBody>
                </a:tc>
              </a:tr>
              <a:tr h="0">
                <a:tc>
                  <a:txBody>
                    <a:bodyPr/>
                    <a:lstStyle/>
                    <a:p>
                      <a:pPr lvl="0" indent="0" marL="0">
                        <a:buNone/>
                      </a:pPr>
                      <a:r>
                        <a:rPr b="1"/>
                        <a:t>M</a:t>
                      </a:r>
                    </a:p>
                  </a:txBody>
                </a:tc>
                <a:tc>
                  <a:txBody>
                    <a:bodyPr/>
                    <a:lstStyle/>
                    <a:p>
                      <a:pPr lvl="0" indent="0" marL="0">
                        <a:buNone/>
                      </a:pPr>
                      <a:r>
                        <a:rPr b="1"/>
                        <a:t>Metastasis</a:t>
                      </a:r>
                      <a:r>
                        <a:rPr/>
                        <a:t> - Has the cancer spread to other parts of the body? lungs or liver?</a:t>
                      </a:r>
                    </a:p>
                  </a:txBody>
                </a:tc>
              </a:tr>
            </a:tbl>
          </a:graphicData>
        </a:graphic>
      </p:graphicFrame>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Wall of the Esophagus</a:t>
            </a:r>
          </a:p>
        </p:txBody>
      </p:sp>
      <p:sp>
        <p:nvSpPr>
          <p:cNvPr id="3" name="Content Placeholder 2"/>
          <p:cNvSpPr>
            <a:spLocks noGrp="1"/>
          </p:cNvSpPr>
          <p:nvPr>
            <p:ph idx="1" sz="half"/>
          </p:nvPr>
        </p:nvSpPr>
        <p:spPr/>
        <p:txBody>
          <a:bodyPr/>
          <a:lstStyle/>
          <a:p>
            <a:pPr lvl="0" indent="0" marL="0">
              <a:buNone/>
            </a:pPr>
            <a:r>
              <a:rPr/>
              <a:t>The esophagus is made of several layers, starting with the mucosa, which is the inner layer. The mucosa is surrounded by muscle layers and the muscle is surrounded by fat. Outside the esopahgeal wall are lymph nodes</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As cancers grow, they penetrate into deeper layers of the wall of the esopahgus</a:t>
            </a:r>
          </a:p>
        </p:txBody>
      </p:sp>
      <p:pic>
        <p:nvPicPr>
          <p:cNvPr descr="https://deidt7p41jzcy.cloudfront.net/tumor23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Growth</a:t>
            </a:r>
          </a:p>
        </p:txBody>
      </p:sp>
      <p:sp>
        <p:nvSpPr>
          <p:cNvPr id="3" name="Content Placeholder 2"/>
          <p:cNvSpPr>
            <a:spLocks noGrp="1"/>
          </p:cNvSpPr>
          <p:nvPr>
            <p:ph idx="1" sz="half"/>
          </p:nvPr>
        </p:nvSpPr>
        <p:spPr/>
        <p:txBody>
          <a:bodyPr/>
          <a:lstStyle/>
          <a:p>
            <a:pPr lvl="0" indent="0" marL="0">
              <a:buNone/>
            </a:pPr>
            <a:r>
              <a:rPr/>
              <a:t>This process of growth takes years</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2024-10-19T22:37:45Z</dcterms:created>
  <dcterms:modified xsi:type="dcterms:W3CDTF">2024-10-19T22:37:45Z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